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embeddedFontLst>
    <p:embeddedFont>
      <p:font typeface="Poppins" pitchFamily="2" charset="77"/>
      <p:regular r:id="rId36"/>
      <p:bold r:id="rId37"/>
      <p:italic r:id="rId38"/>
      <p:boldItalic r:id="rId39"/>
    </p:embeddedFont>
    <p:embeddedFont>
      <p:font typeface="Poppins Medium" pitchFamily="2" charset="77"/>
      <p:regular r:id="rId40"/>
      <p:bold r:id="rId41"/>
      <p:italic r:id="rId42"/>
      <p:bold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  <p:embeddedFont>
      <p:font typeface="Roboto Light" panose="02000000000000000000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hSekCkRgG8Dedr6xjoi7M+b0Wc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25C902-FD0E-4C33-A819-49F1D137FB69}">
  <a:tblStyle styleId="{E025C902-FD0E-4C33-A819-49F1D137FB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C9B97E4-EE0A-4E45-9AB5-BCDED1318F39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5265df9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05265df9e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305265df9e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 b="1" i="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>
            <a:spLocks noGrp="1"/>
          </p:cNvSpPr>
          <p:nvPr>
            <p:ph type="title"/>
          </p:nvPr>
        </p:nvSpPr>
        <p:spPr>
          <a:xfrm>
            <a:off x="155286" y="134802"/>
            <a:ext cx="457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1"/>
          <p:cNvSpPr txBox="1">
            <a:spLocks noGrp="1"/>
          </p:cNvSpPr>
          <p:nvPr>
            <p:ph type="title"/>
          </p:nvPr>
        </p:nvSpPr>
        <p:spPr>
          <a:xfrm>
            <a:off x="155286" y="1348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>
            <a:off x="155286" y="1348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5"/>
          <p:cNvSpPr txBox="1">
            <a:spLocks noGrp="1"/>
          </p:cNvSpPr>
          <p:nvPr>
            <p:ph type="title"/>
          </p:nvPr>
        </p:nvSpPr>
        <p:spPr>
          <a:xfrm>
            <a:off x="155286" y="1348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155286" y="1348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4" descr="A black and white image of a house&#10;&#10;Description automatically generated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0886" y="136525"/>
            <a:ext cx="1365827" cy="6610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bvnemba.slack.com/team/U07KWPPPB7Y" TargetMode="External"/><Relationship Id="rId13" Type="http://schemas.openxmlformats.org/officeDocument/2006/relationships/hyperlink" Target="https://bvnemba.slack.com/team/U035VER3AG5" TargetMode="External"/><Relationship Id="rId18" Type="http://schemas.openxmlformats.org/officeDocument/2006/relationships/hyperlink" Target="https://bvnemba.slack.com/team/U036CKD09E2" TargetMode="External"/><Relationship Id="rId3" Type="http://schemas.openxmlformats.org/officeDocument/2006/relationships/hyperlink" Target="https://bvnemba.slack.com/team/U05JH07A22E" TargetMode="External"/><Relationship Id="rId21" Type="http://schemas.openxmlformats.org/officeDocument/2006/relationships/hyperlink" Target="https://bvnemba.slack.com/team/U0364K4T007" TargetMode="External"/><Relationship Id="rId7" Type="http://schemas.openxmlformats.org/officeDocument/2006/relationships/hyperlink" Target="mailto:bdakai@nemba.org" TargetMode="External"/><Relationship Id="rId12" Type="http://schemas.openxmlformats.org/officeDocument/2006/relationships/hyperlink" Target="https://bvnemba.slack.com/team/U07673HJ9HU" TargetMode="External"/><Relationship Id="rId17" Type="http://schemas.openxmlformats.org/officeDocument/2006/relationships/hyperlink" Target="mailto:bcautilli@nemba.org" TargetMode="External"/><Relationship Id="rId2" Type="http://schemas.openxmlformats.org/officeDocument/2006/relationships/notesSlide" Target="../notesSlides/notesSlide23.xml"/><Relationship Id="rId16" Type="http://schemas.openxmlformats.org/officeDocument/2006/relationships/hyperlink" Target="https://bvnemba.slack.com/team/U036H2MUL4V" TargetMode="External"/><Relationship Id="rId20" Type="http://schemas.openxmlformats.org/officeDocument/2006/relationships/hyperlink" Target="mailto:bkosherick@nemba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vnemba.slack.com/team/U036GMY87TP" TargetMode="External"/><Relationship Id="rId11" Type="http://schemas.openxmlformats.org/officeDocument/2006/relationships/hyperlink" Target="https://bvnemba.slack.com/team/U076G5L8ADA" TargetMode="External"/><Relationship Id="rId24" Type="http://schemas.openxmlformats.org/officeDocument/2006/relationships/hyperlink" Target="mailto:mcarvalho@nemba.org" TargetMode="External"/><Relationship Id="rId5" Type="http://schemas.openxmlformats.org/officeDocument/2006/relationships/hyperlink" Target="mailto:lzimmer@nemba.org" TargetMode="External"/><Relationship Id="rId15" Type="http://schemas.openxmlformats.org/officeDocument/2006/relationships/hyperlink" Target="https://bvnemba.slack.com/team/U037AMDP80G" TargetMode="External"/><Relationship Id="rId23" Type="http://schemas.openxmlformats.org/officeDocument/2006/relationships/hyperlink" Target="mailto:kkeenan@nemba.org" TargetMode="External"/><Relationship Id="rId10" Type="http://schemas.openxmlformats.org/officeDocument/2006/relationships/hyperlink" Target="mailto:kgrendell@nemba.org" TargetMode="External"/><Relationship Id="rId19" Type="http://schemas.openxmlformats.org/officeDocument/2006/relationships/hyperlink" Target="https://bvnemba.slack.com/team/U036SJSAWM7" TargetMode="External"/><Relationship Id="rId4" Type="http://schemas.openxmlformats.org/officeDocument/2006/relationships/hyperlink" Target="https://bvnemba.slack.com/team/U036NHMEWKV" TargetMode="External"/><Relationship Id="rId9" Type="http://schemas.openxmlformats.org/officeDocument/2006/relationships/hyperlink" Target="https://bvnemba.slack.com/team/U066S5AHK8S" TargetMode="External"/><Relationship Id="rId14" Type="http://schemas.openxmlformats.org/officeDocument/2006/relationships/hyperlink" Target="mailto:bbelfer@nemba.org" TargetMode="External"/><Relationship Id="rId22" Type="http://schemas.openxmlformats.org/officeDocument/2006/relationships/hyperlink" Target="https://bvnemba.slack.com/team/U05NAEBC5V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lackstonevalley@nemba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lackstonevalleynemba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ventbrite.com/e/blackstone-valley-nemba-douglas-beginner-ride-tickets-1308307004469?aff=ebdsoporgprofile" TargetMode="External"/><Relationship Id="rId13" Type="http://schemas.openxmlformats.org/officeDocument/2006/relationships/hyperlink" Target="https://bvnemba.slack.com/team/U05JTPUGY73" TargetMode="External"/><Relationship Id="rId18" Type="http://schemas.openxmlformats.org/officeDocument/2006/relationships/hyperlink" Target="https://bvnemba.slack.com/team/U05NAEBC5V2" TargetMode="External"/><Relationship Id="rId26" Type="http://schemas.openxmlformats.org/officeDocument/2006/relationships/hyperlink" Target="https://bvnemba.slack.com/team/U036NHMEWKV" TargetMode="External"/><Relationship Id="rId3" Type="http://schemas.openxmlformats.org/officeDocument/2006/relationships/hyperlink" Target="https://bvnemba.slack.com/team/U07KWPPPB7Y" TargetMode="External"/><Relationship Id="rId21" Type="http://schemas.openxmlformats.org/officeDocument/2006/relationships/hyperlink" Target="https://bvnemba.slack.com/team/U08D0JGCR63" TargetMode="External"/><Relationship Id="rId7" Type="http://schemas.openxmlformats.org/officeDocument/2006/relationships/hyperlink" Target="https://bvnemba.slack.com/team/U036GMY87TP" TargetMode="External"/><Relationship Id="rId12" Type="http://schemas.openxmlformats.org/officeDocument/2006/relationships/hyperlink" Target="https://bvnemba.slack.com/team/U0431R7S3D2" TargetMode="External"/><Relationship Id="rId17" Type="http://schemas.openxmlformats.org/officeDocument/2006/relationships/hyperlink" Target="https://www.eventbrite.com/e/blackstone-valley-nemba-vietnam-intermediate-group-ride-tickets-1303562674049?aff=oddtdtcreator" TargetMode="External"/><Relationship Id="rId25" Type="http://schemas.openxmlformats.org/officeDocument/2006/relationships/hyperlink" Target="https://bvnemba.slack.com/team/U076G5L8ADA" TargetMode="External"/><Relationship Id="rId2" Type="http://schemas.openxmlformats.org/officeDocument/2006/relationships/notesSlide" Target="../notesSlides/notesSlide27.xml"/><Relationship Id="rId16" Type="http://schemas.openxmlformats.org/officeDocument/2006/relationships/hyperlink" Target="https://bvnemba.slack.com/team/U06JFCU5RFH" TargetMode="External"/><Relationship Id="rId20" Type="http://schemas.openxmlformats.org/officeDocument/2006/relationships/hyperlink" Target="http://landrys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vnemba.slack.com/team/U04EK3U1QUB" TargetMode="External"/><Relationship Id="rId11" Type="http://schemas.openxmlformats.org/officeDocument/2006/relationships/hyperlink" Target="https://bvnemba.slack.com/team/U035VER3AG5" TargetMode="External"/><Relationship Id="rId24" Type="http://schemas.openxmlformats.org/officeDocument/2006/relationships/hyperlink" Target="https://bvnemba.slack.com/team/U036CKD09E2" TargetMode="External"/><Relationship Id="rId5" Type="http://schemas.openxmlformats.org/officeDocument/2006/relationships/hyperlink" Target="https://www.eventbrite.com/e/blackstone-valley-nemba-wenakeening-woods-tickets-1309964953439?aff=ebdsshcopyurl&amp;utm-campaign=social&amp;utm-content=attendeeshare&amp;utm-medium=discovery&amp;utm-term=organizer-profile&amp;utm-share-source=organizer-profile" TargetMode="External"/><Relationship Id="rId15" Type="http://schemas.openxmlformats.org/officeDocument/2006/relationships/hyperlink" Target="https://bvnemba.slack.com/team/U0661E9QJEQ" TargetMode="External"/><Relationship Id="rId23" Type="http://schemas.openxmlformats.org/officeDocument/2006/relationships/hyperlink" Target="https://bvnemba.slack.com/team/U036SJSAWM7" TargetMode="External"/><Relationship Id="rId10" Type="http://schemas.openxmlformats.org/officeDocument/2006/relationships/hyperlink" Target="https://www.eventbrite.com/e/blackstone-valley-nemba-mt-pisgah-intermediate-plus-group-rides-tickets-1323028135769?aff=oddtdtcreator" TargetMode="External"/><Relationship Id="rId19" Type="http://schemas.openxmlformats.org/officeDocument/2006/relationships/hyperlink" Target="https://bvnemba.slack.com/team/U0823BQ0TK2" TargetMode="External"/><Relationship Id="rId4" Type="http://schemas.openxmlformats.org/officeDocument/2006/relationships/hyperlink" Target="https://bvnemba.slack.com/team/U066S5AHK8S" TargetMode="External"/><Relationship Id="rId9" Type="http://schemas.openxmlformats.org/officeDocument/2006/relationships/hyperlink" Target="https://bvnemba.slack.com/team/U05DCN4LHK3" TargetMode="External"/><Relationship Id="rId14" Type="http://schemas.openxmlformats.org/officeDocument/2006/relationships/hyperlink" Target="https://www.eventbrite.com/e/blackstone-valley-nemba-2025-stbg-womens-ride-series-tickets-1296213953829?aff=oddtdtcreator" TargetMode="External"/><Relationship Id="rId22" Type="http://schemas.openxmlformats.org/officeDocument/2006/relationships/hyperlink" Target="https://www.eventbrite.com/e/blackstone-valley-nemba-nobscot-friday-morning-ride-series-registration-1257661201509?aff=ebdsoporgprofil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" descr="A black and white image of a house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500" y="2660649"/>
            <a:ext cx="3175000" cy="15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"/>
          <p:cNvSpPr txBox="1">
            <a:spLocks noGrp="1"/>
          </p:cNvSpPr>
          <p:nvPr>
            <p:ph type="subTitle" idx="1"/>
          </p:nvPr>
        </p:nvSpPr>
        <p:spPr>
          <a:xfrm>
            <a:off x="4508500" y="4346324"/>
            <a:ext cx="3175000" cy="35635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2025 SPRING MEETING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aphicFrame>
        <p:nvGraphicFramePr>
          <p:cNvPr id="147" name="Google Shape;147;p40"/>
          <p:cNvGraphicFramePr/>
          <p:nvPr/>
        </p:nvGraphicFramePr>
        <p:xfrm>
          <a:off x="508519" y="807720"/>
          <a:ext cx="10247650" cy="5364610"/>
        </p:xfrm>
        <a:graphic>
          <a:graphicData uri="http://schemas.openxmlformats.org/drawingml/2006/table">
            <a:tbl>
              <a:tblPr>
                <a:noFill/>
                <a:tableStyleId>{E025C902-FD0E-4C33-A819-49F1D137FB69}</a:tableStyleId>
              </a:tblPr>
              <a:tblGrid>
                <a:gridCol w="509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Expenses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2025 ACTUAL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2024 APPROVED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2024 ACTUAL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2023 ACTUAL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Admin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$400.00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$137.31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$129.68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Cross-Chapter Donations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$1,000.00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$2,650.00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Donations/Memberships/Sponsorships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$2,000.00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$1,500.00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$1,100.00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Education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$2,456.66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$4,700.00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$4,478.59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$1,250.00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Equipment/Tools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$480.59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$5,000.00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$2,573.86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$2,506.24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Event Food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$871.26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$6,000.00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$2,756.27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$4,707.93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Events Expenditures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$32.50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$4,500.00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$2,344.16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$3,654.08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Marketing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$262.04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$800.00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$677.50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$291.55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Restricted Purpose Expenditures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$4,000.00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Long Term Projects (Holliston, Northboro, Millbury, Vietnam)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$8,000.00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$1,956.88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$1,557.92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Trail Work/Build Supplies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$2,970.50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$8,000.00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$5,032.92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$3,258.65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EXPENSES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$7,073.55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$44,400.00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$21,457.49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$21,106.05</a:t>
                      </a:r>
                      <a:endParaRPr/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8" name="Google Shape;148;p40"/>
          <p:cNvSpPr txBox="1"/>
          <p:nvPr/>
        </p:nvSpPr>
        <p:spPr>
          <a:xfrm>
            <a:off x="179427" y="167947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lang="en-US" sz="14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TREASURER’S REPORT || </a:t>
            </a:r>
            <a:r>
              <a:rPr lang="en-US" sz="1400" b="1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EXPENSES</a:t>
            </a:r>
            <a:endParaRPr sz="1400" b="1" i="0" u="none" strike="noStrike" cap="none">
              <a:solidFill>
                <a:srgbClr val="FA5E3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54" name="Google Shape;154;p52"/>
          <p:cNvSpPr txBox="1"/>
          <p:nvPr/>
        </p:nvSpPr>
        <p:spPr>
          <a:xfrm>
            <a:off x="149065" y="136525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lang="en-US" sz="14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TREASURER’S REPORT || </a:t>
            </a:r>
            <a:r>
              <a:rPr lang="en-US" sz="1400" b="1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DONATION POLICY REMINDER</a:t>
            </a:r>
            <a:endParaRPr sz="1400" b="1" i="0" u="none" strike="noStrike" cap="none">
              <a:solidFill>
                <a:srgbClr val="FA5E3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52"/>
          <p:cNvSpPr txBox="1"/>
          <p:nvPr/>
        </p:nvSpPr>
        <p:spPr>
          <a:xfrm>
            <a:off x="618066" y="632882"/>
            <a:ext cx="10955867" cy="513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September</a:t>
            </a:r>
            <a:endParaRPr sz="2000" b="0" i="0" u="none" strike="noStrike" cap="none" dirty="0">
              <a:solidFill>
                <a:srgbClr val="3543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Member nominations open (2 categories)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October</a:t>
            </a:r>
            <a:endParaRPr sz="2000" b="0" i="0" u="none" strike="noStrike" cap="none" dirty="0">
              <a:solidFill>
                <a:srgbClr val="3543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Review eligibility + prepare proposed list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November</a:t>
            </a:r>
            <a:endParaRPr sz="2000" b="0" i="0" u="none" strike="noStrike" cap="none" dirty="0">
              <a:solidFill>
                <a:srgbClr val="3543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Chapter vote on recipients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Allocate funds: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	70–80% to Land Managers &amp; Trail Groups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	Remainder to Community Organizations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December</a:t>
            </a:r>
            <a:endParaRPr sz="2000" b="0" i="0" u="none" strike="noStrike" cap="none" dirty="0">
              <a:solidFill>
                <a:srgbClr val="3543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Distribute donations + announce recipients</a:t>
            </a:r>
            <a:endParaRPr dirty="0"/>
          </a:p>
        </p:txBody>
      </p:sp>
      <p:sp>
        <p:nvSpPr>
          <p:cNvPr id="156" name="Google Shape;156;p52"/>
          <p:cNvSpPr txBox="1"/>
          <p:nvPr/>
        </p:nvSpPr>
        <p:spPr>
          <a:xfrm>
            <a:off x="3048000" y="5836550"/>
            <a:ext cx="6096000" cy="38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Note: Up to 10% of annual revenue may be donated per policy</a:t>
            </a:r>
            <a:endParaRPr sz="1400" b="0" i="0" u="none" strike="noStrike" cap="none">
              <a:solidFill>
                <a:srgbClr val="35434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aphicFrame>
        <p:nvGraphicFramePr>
          <p:cNvPr id="162" name="Google Shape;162;p51"/>
          <p:cNvGraphicFramePr/>
          <p:nvPr/>
        </p:nvGraphicFramePr>
        <p:xfrm>
          <a:off x="1153713" y="750360"/>
          <a:ext cx="9884550" cy="5357200"/>
        </p:xfrm>
        <a:graphic>
          <a:graphicData uri="http://schemas.openxmlformats.org/drawingml/2006/table">
            <a:tbl>
              <a:tblPr>
                <a:noFill/>
                <a:tableStyleId>{E025C902-FD0E-4C33-A819-49F1D137FB69}</a:tableStyleId>
              </a:tblPr>
              <a:tblGrid>
                <a:gridCol w="494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PROJECT/AREA/RIDE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SUM OF AMOUNT </a:t>
                      </a:r>
                      <a:endParaRPr/>
                    </a:p>
                  </a:txBody>
                  <a:tcPr marL="28575" marR="2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GRAFTON SILVER LAKE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$ 271.28 </a:t>
                      </a:r>
                      <a:endParaRPr/>
                    </a:p>
                  </a:txBody>
                  <a:tcPr marL="28575" marR="2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NORTHBORO PISGAH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$ 1,693.13 </a:t>
                      </a:r>
                      <a:endParaRPr/>
                    </a:p>
                  </a:txBody>
                  <a:tcPr marL="28575" marR="2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RIBBON CANDY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$ 782.02 </a:t>
                      </a:r>
                      <a:endParaRPr/>
                    </a:p>
                  </a:txBody>
                  <a:tcPr marL="28575" marR="2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VIETNAM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$ 2,109.87 </a:t>
                      </a:r>
                      <a:endParaRPr/>
                    </a:p>
                  </a:txBody>
                  <a:tcPr marL="28575" marR="2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WHD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$ 1,761.40 </a:t>
                      </a:r>
                      <a:endParaRPr/>
                    </a:p>
                  </a:txBody>
                  <a:tcPr marL="28575" marR="2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WHD PUMP TRACK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$ 2,374.88 </a:t>
                      </a:r>
                      <a:endParaRPr/>
                    </a:p>
                  </a:txBody>
                  <a:tcPr marL="28575" marR="2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650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GRAND TOTAL</a:t>
                      </a:r>
                      <a:endParaRPr/>
                    </a:p>
                  </a:txBody>
                  <a:tcPr marL="28575" marR="2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$ 8,992.58 </a:t>
                      </a:r>
                      <a:endParaRPr/>
                    </a:p>
                  </a:txBody>
                  <a:tcPr marL="28575" marR="2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3" name="Google Shape;163;p51"/>
          <p:cNvSpPr txBox="1"/>
          <p:nvPr/>
        </p:nvSpPr>
        <p:spPr>
          <a:xfrm>
            <a:off x="149065" y="136525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lang="en-US" sz="14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TREASURER’S REPORT || </a:t>
            </a:r>
            <a:r>
              <a:rPr lang="en-US" sz="1400" b="1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2 YEAR WORK LOG</a:t>
            </a:r>
            <a:endParaRPr sz="1400" b="1" i="0" u="none" strike="noStrike" cap="none">
              <a:solidFill>
                <a:srgbClr val="FA5E3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05265df9ec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70" name="Google Shape;170;g305265df9ec_0_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4845139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05265df9ec_0_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164" y="536975"/>
            <a:ext cx="4648581" cy="605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05265df9ec_0_0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3" y="3206100"/>
            <a:ext cx="922972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05265df9ec_0_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292" b="-28535"/>
          <a:stretch/>
        </p:blipFill>
        <p:spPr>
          <a:xfrm>
            <a:off x="1734925" y="2238775"/>
            <a:ext cx="889635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05265df9ec_0_0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505" y="152400"/>
            <a:ext cx="3841576" cy="455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05265df9ec_0_0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495" y="4461845"/>
            <a:ext cx="6779100" cy="21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81" name="Google Shape;181;p53"/>
          <p:cNvSpPr txBox="1"/>
          <p:nvPr/>
        </p:nvSpPr>
        <p:spPr>
          <a:xfrm>
            <a:off x="2198600" y="2920699"/>
            <a:ext cx="7794800" cy="1016602"/>
          </a:xfrm>
          <a:prstGeom prst="rect">
            <a:avLst/>
          </a:prstGeom>
          <a:solidFill>
            <a:srgbClr val="35434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STATE OF THE TRAILS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6355" y="317367"/>
            <a:ext cx="3473715" cy="4131732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187" name="Google Shape;187;p11"/>
          <p:cNvSpPr txBox="1"/>
          <p:nvPr/>
        </p:nvSpPr>
        <p:spPr>
          <a:xfrm>
            <a:off x="155286" y="134804"/>
            <a:ext cx="10430164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5B"/>
              </a:buClr>
              <a:buSzPts val="1800"/>
              <a:buFont typeface="Poppins"/>
              <a:buNone/>
            </a:pPr>
            <a:r>
              <a:rPr lang="en-US" sz="1700" b="0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STATE OF THE TRAILS || </a:t>
            </a:r>
            <a:r>
              <a:rPr lang="en-US" sz="1700" b="1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VIETNAM</a:t>
            </a:r>
            <a:endParaRPr sz="1700" b="1" i="0" u="none" strike="noStrike" cap="none">
              <a:solidFill>
                <a:srgbClr val="FA5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 txBox="1">
            <a:spLocks noGrp="1"/>
          </p:cNvSpPr>
          <p:nvPr>
            <p:ph type="body" idx="1"/>
          </p:nvPr>
        </p:nvSpPr>
        <p:spPr>
          <a:xfrm>
            <a:off x="609763" y="543595"/>
            <a:ext cx="6654637" cy="577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spAutoFit/>
          </a:bodyPr>
          <a:lstStyle/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 sz="2400" b="1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TRAIL DEVELOPMENT:</a:t>
            </a:r>
            <a:endParaRPr sz="2800" b="1">
              <a:solidFill>
                <a:srgbClr val="3543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"Vacationland" pro line is fully open, 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"Powerline" pro line is opening soon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"B-Line" intermediate line is open, future extension planned.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Existing trail named "</a:t>
            </a:r>
            <a:r>
              <a:rPr lang="en-US" b="1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CRAFTROOTS CONNECTOR</a:t>
            </a:r>
            <a:r>
              <a:rPr lang="en-US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  <a:endParaRPr/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 sz="2400" b="1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FINAL WORKDAY PLANNED FOR 5/18.  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Will pause through Summer and start up again in the Fall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Two more "intermediate" lines planned.</a:t>
            </a:r>
            <a:endParaRPr/>
          </a:p>
          <a:p>
            <a:pPr marL="285750" lvl="0" indent="-16002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None/>
            </a:pPr>
            <a:endParaRPr>
              <a:solidFill>
                <a:srgbClr val="35434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9" name="Google Shape;189;p1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3212" y="1549832"/>
            <a:ext cx="2877488" cy="3899231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190" name="Google Shape;190;p1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01" y="4971463"/>
            <a:ext cx="3800969" cy="1215276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4"/>
          <p:cNvSpPr txBox="1"/>
          <p:nvPr/>
        </p:nvSpPr>
        <p:spPr>
          <a:xfrm>
            <a:off x="155286" y="134804"/>
            <a:ext cx="10430164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5B"/>
              </a:buClr>
              <a:buSzPts val="1800"/>
              <a:buFont typeface="Poppins"/>
              <a:buNone/>
            </a:pPr>
            <a:r>
              <a:rPr lang="en-US" sz="1700" b="0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STATE OF THE TRAILS || </a:t>
            </a:r>
            <a:r>
              <a:rPr lang="en-US" sz="1700" b="1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MILLBURY</a:t>
            </a:r>
            <a:endParaRPr sz="1700" b="1" i="0" u="none" strike="noStrike" cap="none">
              <a:solidFill>
                <a:srgbClr val="FA5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54" descr="IMG_5020"/>
          <p:cNvSpPr/>
          <p:nvPr/>
        </p:nvSpPr>
        <p:spPr>
          <a:xfrm>
            <a:off x="5943600" y="-609600"/>
            <a:ext cx="4191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54" descr="A yellow machine in the woods&#10;&#10;AI-generated content may be incorrect.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565" y="1971044"/>
            <a:ext cx="3359535" cy="447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4" descr="A sign on a tree trunk&#10;&#10;AI-generated content may be incorrect.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165" y="440265"/>
            <a:ext cx="3299852" cy="4399803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199" name="Google Shape;199;p54"/>
          <p:cNvSpPr txBox="1">
            <a:spLocks noGrp="1"/>
          </p:cNvSpPr>
          <p:nvPr>
            <p:ph type="body" idx="1"/>
          </p:nvPr>
        </p:nvSpPr>
        <p:spPr>
          <a:xfrm>
            <a:off x="415029" y="1040936"/>
            <a:ext cx="7272703" cy="1846659"/>
          </a:xfrm>
          <a:prstGeom prst="rect">
            <a:avLst/>
          </a:prstGeom>
          <a:solidFill>
            <a:srgbClr val="35444F">
              <a:alpha val="97647"/>
            </a:srgbClr>
          </a:solidFill>
          <a:ln>
            <a:noFill/>
          </a:ln>
        </p:spPr>
        <p:txBody>
          <a:bodyPr spcFirstLastPara="1" wrap="square" lIns="228600" tIns="228600" rIns="228600" bIns="228600" anchor="ctr" anchorCtr="0">
            <a:spAutoFit/>
          </a:bodyPr>
          <a:lstStyle/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 sz="2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WITCH HAZEL:</a:t>
            </a:r>
            <a:endParaRPr sz="2800" b="1">
              <a:latin typeface="Poppins"/>
              <a:ea typeface="Poppins"/>
              <a:cs typeface="Poppins"/>
              <a:sym typeface="Poppins"/>
            </a:endParaRPr>
          </a:p>
          <a:p>
            <a:pPr marL="74295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Arrows added for improved flow</a:t>
            </a:r>
            <a:endParaRPr/>
          </a:p>
          <a:p>
            <a:pPr marL="74295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Culvert work pending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5"/>
          <p:cNvSpPr txBox="1"/>
          <p:nvPr/>
        </p:nvSpPr>
        <p:spPr>
          <a:xfrm>
            <a:off x="155286" y="134804"/>
            <a:ext cx="10430164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5B"/>
              </a:buClr>
              <a:buSzPts val="1800"/>
              <a:buFont typeface="Poppins"/>
              <a:buNone/>
            </a:pPr>
            <a:r>
              <a:rPr lang="en-US" sz="1700" b="0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STATE OF THE TRAILS || </a:t>
            </a:r>
            <a:r>
              <a:rPr lang="en-US" sz="1700" b="1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NATICK &amp; PISGAH</a:t>
            </a:r>
            <a:endParaRPr sz="1700" b="1" i="0" u="none" strike="noStrike" cap="none">
              <a:solidFill>
                <a:srgbClr val="FA5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5" descr="IMG_5020"/>
          <p:cNvSpPr/>
          <p:nvPr/>
        </p:nvSpPr>
        <p:spPr>
          <a:xfrm>
            <a:off x="5943600" y="-609600"/>
            <a:ext cx="4191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5"/>
          <p:cNvSpPr txBox="1">
            <a:spLocks noGrp="1"/>
          </p:cNvSpPr>
          <p:nvPr>
            <p:ph type="body" idx="1"/>
          </p:nvPr>
        </p:nvSpPr>
        <p:spPr>
          <a:xfrm>
            <a:off x="1096514" y="1813173"/>
            <a:ext cx="9998971" cy="3231654"/>
          </a:xfrm>
          <a:prstGeom prst="rect">
            <a:avLst/>
          </a:prstGeom>
          <a:solidFill>
            <a:srgbClr val="35444F">
              <a:alpha val="97647"/>
            </a:srgbClr>
          </a:solidFill>
          <a:ln>
            <a:noFill/>
          </a:ln>
        </p:spPr>
        <p:txBody>
          <a:bodyPr spcFirstLastPara="1" wrap="square" lIns="228600" tIns="228600" rIns="228600" bIns="228600" anchor="ctr" anchorCtr="0">
            <a:spAutoFit/>
          </a:bodyPr>
          <a:lstStyle/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 sz="2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PISGAH</a:t>
            </a:r>
            <a:endParaRPr sz="2800" b="1">
              <a:latin typeface="Poppins"/>
              <a:ea typeface="Poppins"/>
              <a:cs typeface="Poppins"/>
              <a:sym typeface="Poppins"/>
            </a:endParaRPr>
          </a:p>
          <a:p>
            <a:pPr marL="74295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Small reroutes and maintenance underway</a:t>
            </a:r>
            <a:endParaRPr/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 sz="2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NATICK</a:t>
            </a:r>
            <a:endParaRPr sz="2400" b="1">
              <a:latin typeface="Poppins"/>
              <a:ea typeface="Poppins"/>
              <a:cs typeface="Poppins"/>
              <a:sym typeface="Poppins"/>
            </a:endParaRPr>
          </a:p>
          <a:p>
            <a:pPr marL="74295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Hunnewell Town Forest:</a:t>
            </a:r>
            <a:endParaRPr/>
          </a:p>
          <a:p>
            <a:pPr marL="74295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First day cut in the climb trail </a:t>
            </a:r>
            <a:endParaRPr/>
          </a:p>
          <a:p>
            <a:pPr marL="74295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Next build day on 5/17 to begin cutting in intermediate downhill trail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6"/>
          <p:cNvSpPr txBox="1"/>
          <p:nvPr/>
        </p:nvSpPr>
        <p:spPr>
          <a:xfrm>
            <a:off x="155286" y="134804"/>
            <a:ext cx="10430164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5B"/>
              </a:buClr>
              <a:buSzPts val="1800"/>
              <a:buFont typeface="Poppins"/>
              <a:buNone/>
            </a:pPr>
            <a:r>
              <a:rPr lang="en-US" sz="1700" b="0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STATE OF THE TRAILS || </a:t>
            </a:r>
            <a:r>
              <a:rPr lang="en-US" sz="1700" b="1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WEST HILL DAM</a:t>
            </a:r>
            <a:endParaRPr sz="1700" b="1" i="0" u="none" strike="noStrike" cap="none">
              <a:solidFill>
                <a:srgbClr val="FA5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6" descr="IMG_5020"/>
          <p:cNvSpPr/>
          <p:nvPr/>
        </p:nvSpPr>
        <p:spPr>
          <a:xfrm>
            <a:off x="5943600" y="-609600"/>
            <a:ext cx="4191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56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4159" y="228508"/>
            <a:ext cx="6199718" cy="1842320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214" name="Google Shape;214;p5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5937" y="2227397"/>
            <a:ext cx="3987940" cy="4495799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215" name="Google Shape;215;p56"/>
          <p:cNvSpPr txBox="1">
            <a:spLocks noGrp="1"/>
          </p:cNvSpPr>
          <p:nvPr>
            <p:ph type="body" idx="1"/>
          </p:nvPr>
        </p:nvSpPr>
        <p:spPr>
          <a:xfrm>
            <a:off x="309115" y="1466924"/>
            <a:ext cx="7234686" cy="392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sp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 sz="2400" b="1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PUMP TRACK &amp; SKILLS PARK</a:t>
            </a:r>
            <a:endParaRPr sz="2800" b="1">
              <a:solidFill>
                <a:srgbClr val="3543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March: Touch-up work completed on pump track + first jump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Landings on final jump and drops could use future refresh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No urgent needs — maintenance planned for later this season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Small reroutes and maintenance underway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21" name="Google Shape;221;p57"/>
          <p:cNvSpPr txBox="1"/>
          <p:nvPr/>
        </p:nvSpPr>
        <p:spPr>
          <a:xfrm>
            <a:off x="2198600" y="2920698"/>
            <a:ext cx="7794800" cy="1016602"/>
          </a:xfrm>
          <a:prstGeom prst="rect">
            <a:avLst/>
          </a:prstGeom>
          <a:solidFill>
            <a:srgbClr val="35434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RECENT EVENTS &amp; RECAP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89" name="Google Shape;89;p3"/>
          <p:cNvSpPr txBox="1"/>
          <p:nvPr/>
        </p:nvSpPr>
        <p:spPr>
          <a:xfrm>
            <a:off x="2324156" y="2920699"/>
            <a:ext cx="7543689" cy="1016602"/>
          </a:xfrm>
          <a:prstGeom prst="rect">
            <a:avLst/>
          </a:prstGeom>
          <a:solidFill>
            <a:srgbClr val="35434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INTRODUCTIONS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27" name="Google Shape;227;p58"/>
          <p:cNvSpPr txBox="1"/>
          <p:nvPr/>
        </p:nvSpPr>
        <p:spPr>
          <a:xfrm>
            <a:off x="155286" y="134803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EVENTS ||</a:t>
            </a:r>
            <a:r>
              <a:rPr lang="en-US" sz="1400" b="1" i="0" u="none" strike="noStrike" cap="none">
                <a:solidFill>
                  <a:srgbClr val="CB60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00" b="1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RECAP</a:t>
            </a:r>
            <a:endParaRPr/>
          </a:p>
        </p:txBody>
      </p:sp>
      <p:sp>
        <p:nvSpPr>
          <p:cNvPr id="228" name="Google Shape;228;p58"/>
          <p:cNvSpPr txBox="1"/>
          <p:nvPr/>
        </p:nvSpPr>
        <p:spPr>
          <a:xfrm>
            <a:off x="525096" y="1044535"/>
            <a:ext cx="6468371" cy="373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FIRST AID TRAINING (MARCH 29)</a:t>
            </a:r>
            <a:endParaRPr sz="2800" b="1" i="0" u="none" strike="noStrike" cap="none">
              <a:solidFill>
                <a:srgbClr val="3543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2950" marR="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20 Participants, CPR Certified</a:t>
            </a:r>
            <a:endParaRPr/>
          </a:p>
          <a:p>
            <a:pPr marL="742950" marR="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First Aid Kits available for 2024 attendees and Ride Leaders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SPRING SOCIAL (CANCELLED)</a:t>
            </a:r>
            <a:endParaRPr/>
          </a:p>
          <a:p>
            <a:pPr marL="742950" marR="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Event postponed</a:t>
            </a:r>
            <a:endParaRPr/>
          </a:p>
          <a:p>
            <a:pPr marL="742950" marR="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Updated planning for late April/early May 2026</a:t>
            </a:r>
            <a:endParaRPr sz="1400" b="1" i="0" u="none" strike="noStrike" cap="none">
              <a:solidFill>
                <a:srgbClr val="3543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BEGINNING BRIDGES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5434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9" name="Google Shape;229;p58" descr="A red and white poster with a person on a trail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438" y="2552700"/>
            <a:ext cx="52578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5545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35" name="Google Shape;235;p59"/>
          <p:cNvSpPr txBox="1"/>
          <p:nvPr/>
        </p:nvSpPr>
        <p:spPr>
          <a:xfrm>
            <a:off x="2198600" y="2920698"/>
            <a:ext cx="7794800" cy="1016602"/>
          </a:xfrm>
          <a:prstGeom prst="rect">
            <a:avLst/>
          </a:prstGeom>
          <a:solidFill>
            <a:srgbClr val="35434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BLACKSTONE PATCH PRESENTATION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41" name="Google Shape;241;p60"/>
          <p:cNvSpPr txBox="1"/>
          <p:nvPr/>
        </p:nvSpPr>
        <p:spPr>
          <a:xfrm>
            <a:off x="2198600" y="2920698"/>
            <a:ext cx="7794800" cy="1016602"/>
          </a:xfrm>
          <a:prstGeom prst="rect">
            <a:avLst/>
          </a:prstGeom>
          <a:solidFill>
            <a:srgbClr val="35434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MEET YOUR RIDE AREA REPRESENATIVES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47" name="Google Shape;247;p61"/>
          <p:cNvSpPr txBox="1"/>
          <p:nvPr/>
        </p:nvSpPr>
        <p:spPr>
          <a:xfrm>
            <a:off x="149065" y="136525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lang="en-US" sz="14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RIDE AREA REPS || </a:t>
            </a:r>
            <a:r>
              <a:rPr lang="en-US" sz="1400" b="1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WHO’S WHO</a:t>
            </a:r>
            <a:endParaRPr sz="1400" b="1" i="0" u="none" strike="noStrike" cap="none">
              <a:solidFill>
                <a:srgbClr val="FA5E3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48" name="Google Shape;248;p61"/>
          <p:cNvGraphicFramePr/>
          <p:nvPr/>
        </p:nvGraphicFramePr>
        <p:xfrm>
          <a:off x="283525" y="708856"/>
          <a:ext cx="11624975" cy="5503185"/>
        </p:xfrm>
        <a:graphic>
          <a:graphicData uri="http://schemas.openxmlformats.org/drawingml/2006/table">
            <a:tbl>
              <a:tblPr>
                <a:noFill/>
                <a:tableStyleId>{E025C902-FD0E-4C33-A819-49F1D137FB69}</a:tableStyleId>
              </a:tblPr>
              <a:tblGrid>
                <a:gridCol w="503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BERLIN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sng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ETHAN BICKFORD</a:t>
                      </a:r>
                      <a:endParaRPr sz="1200" b="1" i="0" u="none" strike="noStrike" cap="none">
                        <a:solidFill>
                          <a:srgbClr val="35434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EBICKORD@NEMBA.ORG</a:t>
                      </a:r>
                      <a:endParaRPr sz="12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UPTON, HOPKINTON, GRAFTON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sng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LAURA ZIMMER</a:t>
                      </a:r>
                      <a:endParaRPr sz="1200" b="1" i="0" u="none" strike="noStrike" cap="none">
                        <a:solidFill>
                          <a:srgbClr val="35434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strike="noStrike" cap="none">
                          <a:solidFill>
                            <a:schemeClr val="lt1"/>
                          </a:solidFill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LZIMMER@NEMBA.ORG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MENDON TOWN FOREST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sng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BILL DAKAI</a:t>
                      </a:r>
                      <a:endParaRPr sz="1200" b="1" i="0" u="none" strike="noStrike" cap="none">
                        <a:solidFill>
                          <a:srgbClr val="35434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strike="noStrike" cap="none">
                          <a:solidFill>
                            <a:schemeClr val="lt1"/>
                          </a:solidFill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BDAKAI@NEMBA.ORG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MILLBURY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sng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KYLE GRENDELL</a:t>
                      </a:r>
                      <a:r>
                        <a:rPr lang="en-US" sz="1200" b="1" i="0" u="none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| </a:t>
                      </a:r>
                      <a:r>
                        <a:rPr lang="en-US" sz="1200" b="1" i="0" u="sng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RYAN WALLNER</a:t>
                      </a:r>
                      <a:r>
                        <a:rPr lang="en-US" sz="1200" b="1" i="0" u="none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br>
                        <a:rPr lang="en-US" sz="1200" b="1" i="0" u="none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endParaRPr sz="1200" b="1" i="0" u="none" strike="noStrike" cap="none">
                        <a:solidFill>
                          <a:srgbClr val="35434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strike="noStrike" cap="none">
                          <a:solidFill>
                            <a:schemeClr val="lt1"/>
                          </a:solidFill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KGRENDELL@NEMBA.ORG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CALLAHAN STATE PARK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sng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CHRIS FIALA</a:t>
                      </a:r>
                      <a:r>
                        <a:rPr lang="en-US" sz="1200" b="1" i="0" u="none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| </a:t>
                      </a:r>
                      <a:r>
                        <a:rPr lang="en-US" sz="1200" b="1" i="0" u="sng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DAN BENDELL</a:t>
                      </a:r>
                      <a:r>
                        <a:rPr lang="en-US" sz="1200" b="1" i="0" u="none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br>
                        <a:rPr lang="en-US" sz="1200" b="1" i="0" u="none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endParaRPr sz="1200" b="1" i="0" u="none" strike="noStrike" cap="none">
                        <a:solidFill>
                          <a:srgbClr val="35434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CFIALA@NEMBA</a:t>
                      </a:r>
                      <a:br>
                        <a:rPr lang="en-US" sz="1200" b="1" i="0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 sz="1200" b="1" i="0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DBENDELL@NEMBA.ORG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MT PISGAH (NORTHBOROUGH &amp; BERLIN)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sng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BRIAN BELFER</a:t>
                      </a:r>
                      <a:r>
                        <a:rPr lang="en-US" sz="1200" b="1" i="0" u="none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| </a:t>
                      </a:r>
                      <a:r>
                        <a:rPr lang="en-US" sz="1200" b="1" i="0" u="sng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ETHAN BICKFORD</a:t>
                      </a:r>
                      <a:r>
                        <a:rPr lang="en-US" sz="1200" b="1" i="0" u="none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br>
                        <a:rPr lang="en-US" sz="1200" b="1" i="0" u="none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endParaRPr sz="1200" b="1" i="0" u="none" strike="noStrike" cap="none">
                        <a:solidFill>
                          <a:srgbClr val="35434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strike="noStrike" cap="none">
                          <a:solidFill>
                            <a:schemeClr val="lt1"/>
                          </a:solidFill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BBELFER@NEMBA.ORG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UXBRIDGE, NORTHBRIDGE (GOAT HILL/BADLANDS)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sng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MIKE TONRY</a:t>
                      </a:r>
                      <a:endParaRPr sz="1200" b="1" i="0" u="none" strike="noStrike" cap="none">
                        <a:solidFill>
                          <a:srgbClr val="35434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MTONRY@NEMBA.ORG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WEST HILL DAM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sng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BILL DAKAI</a:t>
                      </a:r>
                      <a:endParaRPr sz="1200" b="1" i="0" u="none" strike="noStrike" cap="none">
                        <a:solidFill>
                          <a:srgbClr val="35434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strike="noStrike" cap="none">
                          <a:solidFill>
                            <a:schemeClr val="lt1"/>
                          </a:solidFill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BDAKAI@NEMBA.ORG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WEST HILL DAM - SKILLS PARK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sng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BIAGIO CAUTILLI</a:t>
                      </a:r>
                      <a:endParaRPr sz="1200" b="1" i="0" u="none" strike="noStrike" cap="none">
                        <a:solidFill>
                          <a:srgbClr val="35434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strike="noStrike" cap="none">
                          <a:solidFill>
                            <a:schemeClr val="lt1"/>
                          </a:solidFill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BCAUTILLI@NEMBA.ORG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SHERBORN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STEVE BRANDT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SBRANDT@NEMBA.ORG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NOBSCOT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sng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JUSTIN SCHROTH</a:t>
                      </a:r>
                      <a:r>
                        <a:rPr lang="en-US" sz="1200" b="1" i="0" u="none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| </a:t>
                      </a:r>
                      <a:r>
                        <a:rPr lang="en-US" sz="1200" b="1" i="0" u="sng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BARRY KOSHERICK</a:t>
                      </a:r>
                      <a:r>
                        <a:rPr lang="en-US" sz="1200" b="1" i="0" u="none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strike="noStrike" cap="none">
                          <a:solidFill>
                            <a:schemeClr val="lt1"/>
                          </a:solidFill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JSCHROTH@NEMBA.ORG</a:t>
                      </a:r>
                      <a:br>
                        <a:rPr lang="en-US" sz="1200" b="1" i="0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 sz="1200" b="1" i="0" strike="noStrike" cap="none">
                          <a:solidFill>
                            <a:schemeClr val="lt1"/>
                          </a:solidFill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BKOSHERICK@NEMBA.ORG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DOUGLAS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sng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MIKE TONRY</a:t>
                      </a:r>
                      <a:r>
                        <a:rPr lang="en-US" sz="1200" b="1" i="0" u="none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MTONRY@NEMBA.ORG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HOLLISTON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sng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KEVIN KEENAN</a:t>
                      </a:r>
                      <a:r>
                        <a:rPr lang="en-US" sz="1200" b="1" i="0" u="none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| </a:t>
                      </a:r>
                      <a:r>
                        <a:rPr lang="en-US" sz="1200" b="1" i="0" u="sng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MIKE CARVALHO</a:t>
                      </a:r>
                      <a:r>
                        <a:rPr lang="en-US" sz="1200" b="1" i="0" u="none" strike="noStrike" cap="none">
                          <a:solidFill>
                            <a:srgbClr val="3543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strike="noStrike" cap="none" dirty="0">
                          <a:solidFill>
                            <a:schemeClr val="lt1"/>
                          </a:solidFill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KKEENAN@NEMBA.ORG</a:t>
                      </a:r>
                      <a:br>
                        <a:rPr lang="en-US" sz="1200" b="1" i="0" strike="noStrike" cap="none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 sz="1200" b="1" i="0" strike="noStrike" cap="none" dirty="0">
                          <a:solidFill>
                            <a:schemeClr val="lt1"/>
                          </a:solidFill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MCARVALHO@NEMBA.ORG</a:t>
                      </a:r>
                      <a:endParaRPr sz="1200" b="1" i="0" strike="noStrike" cap="none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54" name="Google Shape;254;p62"/>
          <p:cNvSpPr txBox="1"/>
          <p:nvPr/>
        </p:nvSpPr>
        <p:spPr>
          <a:xfrm>
            <a:off x="149065" y="136525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lang="en-US" sz="14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RIDE AREA REPS || </a:t>
            </a:r>
            <a:r>
              <a:rPr lang="en-US" sz="1400" b="1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WHAT, HOW &amp; WHY</a:t>
            </a:r>
            <a:endParaRPr sz="1400" b="1" i="0" u="none" strike="noStrike" cap="none">
              <a:solidFill>
                <a:srgbClr val="FA5E3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62"/>
          <p:cNvSpPr txBox="1">
            <a:spLocks noGrp="1"/>
          </p:cNvSpPr>
          <p:nvPr>
            <p:ph type="body" idx="1"/>
          </p:nvPr>
        </p:nvSpPr>
        <p:spPr>
          <a:xfrm>
            <a:off x="768391" y="501650"/>
            <a:ext cx="10655218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sp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 sz="2400" b="1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WHAT THEY DO:</a:t>
            </a:r>
            <a:endParaRPr sz="2800" b="1">
              <a:solidFill>
                <a:srgbClr val="3543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Ride Area Reps (RaRs) serve as local points of contact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Responsibilities include trail updates, volunteer coordination, and ride planning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Reps build strong local connections and represent rider feedback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 sz="2400" b="1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HOW CAN YOU SIGN UP?: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We’re always seeking new reps to support our local trails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Ideal reps: engaged riders with local knowledge and interest in stewardship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No experience required—just commitment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Contact an officer or email: </a:t>
            </a:r>
            <a:r>
              <a:rPr lang="en-US" u="sng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blackstonevalley@nemba.org</a:t>
            </a:r>
            <a:endParaRPr b="1">
              <a:solidFill>
                <a:srgbClr val="3543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 sz="2400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CONNECT WITH YOUR LOCAL REP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</a:rPr>
              <a:t>Have trail questions or ideas? Your RaR is the first stop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</a:rPr>
              <a:t>Reps help coordinate rides, plan workdays, and relay feedback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>
                <a:solidFill>
                  <a:srgbClr val="35434F"/>
                </a:solidFill>
              </a:rPr>
              <a:t>Full list at </a:t>
            </a:r>
            <a:r>
              <a:rPr lang="en-US" b="1" u="sng">
                <a:solidFill>
                  <a:srgbClr val="35434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blackstonevalleynemba.org</a:t>
            </a:r>
            <a:endParaRPr>
              <a:solidFill>
                <a:srgbClr val="35434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61" name="Google Shape;261;p63"/>
          <p:cNvSpPr txBox="1"/>
          <p:nvPr/>
        </p:nvSpPr>
        <p:spPr>
          <a:xfrm>
            <a:off x="2198600" y="2920698"/>
            <a:ext cx="7794800" cy="1016602"/>
          </a:xfrm>
          <a:prstGeom prst="rect">
            <a:avLst/>
          </a:prstGeom>
          <a:solidFill>
            <a:srgbClr val="35434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WEEKLY RIDES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67" name="Google Shape;267;p64"/>
          <p:cNvSpPr txBox="1"/>
          <p:nvPr/>
        </p:nvSpPr>
        <p:spPr>
          <a:xfrm>
            <a:off x="149065" y="136525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lang="en-US" sz="14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WEEKLY RIDES || </a:t>
            </a:r>
            <a:r>
              <a:rPr lang="en-US" sz="1400" b="1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WHERE</a:t>
            </a:r>
            <a:endParaRPr sz="1400" b="1" i="0" u="none" strike="noStrike" cap="none">
              <a:solidFill>
                <a:srgbClr val="FA5E3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8" name="Google Shape;268;p64"/>
          <p:cNvSpPr txBox="1">
            <a:spLocks noGrp="1"/>
          </p:cNvSpPr>
          <p:nvPr>
            <p:ph type="body" idx="1"/>
          </p:nvPr>
        </p:nvSpPr>
        <p:spPr>
          <a:xfrm>
            <a:off x="768391" y="1843950"/>
            <a:ext cx="10655218" cy="3170099"/>
          </a:xfrm>
          <a:prstGeom prst="rect">
            <a:avLst/>
          </a:prstGeom>
          <a:solidFill>
            <a:srgbClr val="35444F">
              <a:alpha val="97647"/>
            </a:srgbClr>
          </a:solidFill>
          <a:ln>
            <a:noFill/>
          </a:ln>
        </p:spPr>
        <p:txBody>
          <a:bodyPr spcFirstLastPara="1" wrap="square" lIns="228600" tIns="228600" rIns="228600" bIns="2286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None/>
            </a:pPr>
            <a:r>
              <a:rPr lang="en-US" sz="3200">
                <a:latin typeface="Poppins"/>
                <a:ea typeface="Poppins"/>
                <a:cs typeface="Poppins"/>
                <a:sym typeface="Poppins"/>
              </a:rPr>
              <a:t>WEEKLY RIDES — SCHEDULED… WEEKLY.</a:t>
            </a:r>
            <a:endParaRPr sz="3600" b="1">
              <a:latin typeface="Poppins"/>
              <a:ea typeface="Poppins"/>
              <a:cs typeface="Poppins"/>
              <a:sym typeface="Poppins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Weekly rides launching in multiple zones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Interested in leading? We’ll support you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Join planning threads on Slack or talk to a RaR</a:t>
            </a:r>
            <a:endParaRPr sz="2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Char char="•"/>
            </a:pPr>
            <a:r>
              <a:rPr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Potential "Retro Ride" - TBD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" name="Google Shape;273;p65"/>
          <p:cNvGraphicFramePr/>
          <p:nvPr/>
        </p:nvGraphicFramePr>
        <p:xfrm>
          <a:off x="362399" y="4528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{E025C902-FD0E-4C33-A819-49F1D137FB69}</a:tableStyleId>
              </a:tblPr>
              <a:tblGrid>
                <a:gridCol w="183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3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4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DESCRIPTION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Day of Week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Rotation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System(s)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Host(s)/Leader(s)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Start/End Dates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TBD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Monday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Bi-Weekly 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666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Rayburn</a:t>
                      </a:r>
                      <a:endParaRPr/>
                    </a:p>
                    <a:p>
                      <a:pPr marL="0" marR="0" lvl="0" indent="-666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Brierly</a:t>
                      </a:r>
                      <a:endParaRPr/>
                    </a:p>
                    <a:p>
                      <a:pPr marL="0" marR="0" lvl="0" indent="-666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Stowe Meadows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3"/>
                        </a:rPr>
                        <a:t>@Kyle Grendell</a:t>
                      </a: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b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4"/>
                        </a:rPr>
                        <a:t>@Ryan Wallner</a:t>
                      </a:r>
                      <a:endParaRPr sz="105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5"/>
                        </a:rPr>
                        <a:t>Blackstone Valley NEMBA - Wenakeening Woods</a:t>
                      </a:r>
                      <a:endParaRPr sz="105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Tuesday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Weekly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666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Wenakeening Woods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6"/>
                        </a:rPr>
                        <a:t>@Jake Berry</a:t>
                      </a: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April 29th - August 26th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TBD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Tuesday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Weekly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666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Different ride areas in the valley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Geezers </a:t>
                      </a:r>
                      <a:b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7"/>
                        </a:rPr>
                        <a:t>@Bill Dakai</a:t>
                      </a: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April - September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8"/>
                        </a:rPr>
                        <a:t>Blackstone Valley NEMBA - Douglas Beginner Ride</a:t>
                      </a:r>
                      <a:endParaRPr sz="105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Wednesday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Weekly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666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Douglas State Forest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9"/>
                        </a:rPr>
                        <a:t>@Bill Rossi</a:t>
                      </a: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April 9th - August 13th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0"/>
                        </a:rPr>
                        <a:t>Blackstone Valley NEMBA - Mt. Pisgah Intermediate-Plus Group Rides</a:t>
                      </a:r>
                      <a:endParaRPr sz="105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Wednesday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Bi-Weekly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666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Mount Pisgah</a:t>
                      </a:r>
                      <a:endParaRPr/>
                    </a:p>
                    <a:p>
                      <a:pPr marL="0" marR="0" lvl="0" indent="-666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Rattlesnake Hill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1"/>
                        </a:rPr>
                        <a:t>@Brian Belfer</a:t>
                      </a: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b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2"/>
                        </a:rPr>
                        <a:t>@Florian Huber</a:t>
                      </a: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b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3"/>
                        </a:rPr>
                        <a:t>@Blake Carlson</a:t>
                      </a: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b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endParaRPr sz="105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April 23rd - July 16th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4"/>
                        </a:rPr>
                        <a:t>Blackstone Valley NEMBA - 2025 STBG Women's Ride Series</a:t>
                      </a:r>
                      <a:endParaRPr sz="105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Wednesday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Bi-Weekly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666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Sherborn Town Forest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5"/>
                        </a:rPr>
                        <a:t>@Kristin Brandt</a:t>
                      </a: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b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6"/>
                        </a:rPr>
                        <a:t>@Kyla Carvalho</a:t>
                      </a: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June 11th - August 20th 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7"/>
                        </a:rPr>
                        <a:t>Blackstone Valley NEMBA - Vietnam Intermediate Group Ride</a:t>
                      </a:r>
                      <a:endParaRPr sz="105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Thursday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Weekly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666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Vietnam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8"/>
                        </a:rPr>
                        <a:t>@Mike Carvalho</a:t>
                      </a: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b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6"/>
                        </a:rPr>
                        <a:t>@Kyla Carvalho</a:t>
                      </a: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b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9"/>
                        </a:rPr>
                        <a:t>@Kim Beagan</a:t>
                      </a:r>
                      <a:endParaRPr sz="105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May 1st - August 28th 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20"/>
                        </a:rPr>
                        <a:t>http://landrys.com/</a:t>
                      </a:r>
                      <a:endParaRPr sz="105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Thursday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Weekly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666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West Hill Dam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21"/>
                        </a:rPr>
                        <a:t>@Todd G.</a:t>
                      </a: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April 10th - September 25th 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22"/>
                        </a:rPr>
                        <a:t>Blackstone Valley NEMBA - Nobscot Friday Morning Ride Series</a:t>
                      </a:r>
                      <a:endParaRPr sz="105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Friday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Weekly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666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Nobscot</a:t>
                      </a:r>
                      <a:endParaRPr sz="105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23"/>
                        </a:rPr>
                        <a:t>@Barry Kosherick</a:t>
                      </a: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b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24"/>
                        </a:rPr>
                        <a:t>@Justin Schroth</a:t>
                      </a: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Year round! (Weather permitting)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TBD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Friday or Thursday 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TBD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666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Char char="•"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Callahan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9"/>
                        </a:rPr>
                        <a:t>@Kim Beagan</a:t>
                      </a: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25"/>
                        </a:rPr>
                        <a:t>@Chris Fiala</a:t>
                      </a: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TBD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TBD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TBD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Various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15"/>
                        </a:rPr>
                        <a:t>@Kristin Brandt</a:t>
                      </a: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"Field Trips" led by women from STBG Ride Series (planning session in March)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TBD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 or Sun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Monthly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Various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sng" strike="noStrike" cap="none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26"/>
                        </a:rPr>
                        <a:t>@Laura Zimmer</a:t>
                      </a: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April -Oct</a:t>
                      </a:r>
                      <a:endParaRPr/>
                    </a:p>
                  </a:txBody>
                  <a:tcPr marL="23725" marR="23725" marT="11875" marB="11875" anchor="ctr">
                    <a:lnL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543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74" name="Google Shape;274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75" name="Google Shape;275;p65"/>
          <p:cNvSpPr txBox="1"/>
          <p:nvPr/>
        </p:nvSpPr>
        <p:spPr>
          <a:xfrm>
            <a:off x="149065" y="136525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lang="en-US" sz="14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WEEKLY RIDES || </a:t>
            </a:r>
            <a:r>
              <a:rPr lang="en-US" sz="1400" b="1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WHERE</a:t>
            </a:r>
            <a:endParaRPr sz="1400" b="1" i="0" u="none" strike="noStrike" cap="none">
              <a:solidFill>
                <a:srgbClr val="FA5E3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81" name="Google Shape;281;p66"/>
          <p:cNvSpPr txBox="1"/>
          <p:nvPr/>
        </p:nvSpPr>
        <p:spPr>
          <a:xfrm>
            <a:off x="2198600" y="2920698"/>
            <a:ext cx="7794800" cy="1016602"/>
          </a:xfrm>
          <a:prstGeom prst="rect">
            <a:avLst/>
          </a:prstGeom>
          <a:solidFill>
            <a:srgbClr val="35434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NEMBA TRAIL SCHOOL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87" name="Google Shape;287;p67"/>
          <p:cNvSpPr txBox="1"/>
          <p:nvPr/>
        </p:nvSpPr>
        <p:spPr>
          <a:xfrm>
            <a:off x="149065" y="136525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lang="en-US" sz="14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NEMBA TRAIL SCHOOL || </a:t>
            </a:r>
            <a:r>
              <a:rPr lang="en-US" sz="1400" b="1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HOW-TO</a:t>
            </a:r>
            <a:endParaRPr sz="1400" b="1" i="0" u="none" strike="noStrike" cap="none">
              <a:solidFill>
                <a:srgbClr val="FA5E3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8" name="Google Shape;288;p67"/>
          <p:cNvSpPr txBox="1">
            <a:spLocks noGrp="1"/>
          </p:cNvSpPr>
          <p:nvPr>
            <p:ph type="body" idx="1"/>
          </p:nvPr>
        </p:nvSpPr>
        <p:spPr>
          <a:xfrm>
            <a:off x="515429" y="551572"/>
            <a:ext cx="11161142" cy="59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sp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>
                <a:solidFill>
                  <a:srgbClr val="35434F"/>
                </a:solidFill>
              </a:rPr>
              <a:t>HANDS-ON TRAINING </a:t>
            </a:r>
            <a:r>
              <a:rPr lang="en-US" sz="2400" b="0">
                <a:solidFill>
                  <a:srgbClr val="35434F"/>
                </a:solidFill>
              </a:rPr>
              <a:t>for sustainable trail design, maintenance, and safety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b="0">
                <a:solidFill>
                  <a:srgbClr val="35434F"/>
                </a:solidFill>
              </a:rPr>
              <a:t>Great for </a:t>
            </a:r>
            <a:r>
              <a:rPr lang="en-US" sz="2400">
                <a:solidFill>
                  <a:srgbClr val="35434F"/>
                </a:solidFill>
              </a:rPr>
              <a:t>Ride Leaders</a:t>
            </a:r>
            <a:r>
              <a:rPr lang="en-US" sz="2400" b="0">
                <a:solidFill>
                  <a:srgbClr val="35434F"/>
                </a:solidFill>
              </a:rPr>
              <a:t>, </a:t>
            </a:r>
            <a:r>
              <a:rPr lang="en-US" sz="2400">
                <a:solidFill>
                  <a:srgbClr val="35434F"/>
                </a:solidFill>
              </a:rPr>
              <a:t>Area Reps</a:t>
            </a:r>
            <a:r>
              <a:rPr lang="en-US" sz="2400" b="0">
                <a:solidFill>
                  <a:srgbClr val="35434F"/>
                </a:solidFill>
              </a:rPr>
              <a:t>, and </a:t>
            </a:r>
            <a:r>
              <a:rPr lang="en-US" sz="2400">
                <a:solidFill>
                  <a:srgbClr val="35434F"/>
                </a:solidFill>
              </a:rPr>
              <a:t>new volunteers</a:t>
            </a:r>
            <a:r>
              <a:rPr lang="en-US" sz="2400" b="0">
                <a:solidFill>
                  <a:srgbClr val="35434F"/>
                </a:solidFill>
              </a:rPr>
              <a:t>. Open to All!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b="0">
                <a:solidFill>
                  <a:srgbClr val="35434F"/>
                </a:solidFill>
              </a:rPr>
              <a:t>Learn tool use, erosion control, and best practices for working with landowners</a:t>
            </a:r>
            <a:endParaRPr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 b="0">
              <a:solidFill>
                <a:srgbClr val="35434F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400">
                <a:solidFill>
                  <a:srgbClr val="35434F"/>
                </a:solidFill>
              </a:rPr>
              <a:t>INTERESTED IN ATTENDING IN 2025?</a:t>
            </a:r>
            <a:endParaRPr/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b="0">
                <a:solidFill>
                  <a:srgbClr val="35434F"/>
                </a:solidFill>
              </a:rPr>
              <a:t>Let us know via Slack or email blackstonevalley@nemba.org</a:t>
            </a:r>
            <a:endParaRPr sz="2400" b="0">
              <a:solidFill>
                <a:srgbClr val="35434F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br>
              <a:rPr lang="en-US" sz="2400" b="0">
                <a:solidFill>
                  <a:srgbClr val="35434F"/>
                </a:solidFill>
              </a:rPr>
            </a:br>
            <a:endParaRPr sz="2400" b="0">
              <a:solidFill>
                <a:srgbClr val="35434F"/>
              </a:solidFill>
            </a:endParaRPr>
          </a:p>
          <a:p>
            <a:pPr marL="101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400" b="0" i="1">
                <a:solidFill>
                  <a:srgbClr val="35434F"/>
                </a:solidFill>
              </a:rPr>
              <a:t>Empower your riding and trail-building skills with NEMBA</a:t>
            </a:r>
            <a:endParaRPr sz="2400" b="0">
              <a:solidFill>
                <a:srgbClr val="35434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80"/>
              <a:buNone/>
            </a:pPr>
            <a:endParaRPr sz="2800" b="0">
              <a:solidFill>
                <a:srgbClr val="35434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95" name="Google Shape;95;p47"/>
          <p:cNvSpPr txBox="1"/>
          <p:nvPr/>
        </p:nvSpPr>
        <p:spPr>
          <a:xfrm>
            <a:off x="1381913" y="1430039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7"/>
          <p:cNvSpPr txBox="1"/>
          <p:nvPr/>
        </p:nvSpPr>
        <p:spPr>
          <a:xfrm>
            <a:off x="155286" y="134803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5B"/>
              </a:buClr>
              <a:buSzPts val="1800"/>
              <a:buFont typeface="Poppins"/>
              <a:buNone/>
            </a:pPr>
            <a:r>
              <a:rPr lang="en-US" sz="1400" b="1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WINTER MEETING MINUTES APPROVAL</a:t>
            </a:r>
            <a:endParaRPr sz="1400" b="0" i="0" u="none" strike="noStrike" cap="none">
              <a:solidFill>
                <a:srgbClr val="3543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47" descr="A qr code with a dinosaur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7400" y="1955800"/>
            <a:ext cx="2946400" cy="29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7"/>
          <p:cNvSpPr txBox="1"/>
          <p:nvPr/>
        </p:nvSpPr>
        <p:spPr>
          <a:xfrm>
            <a:off x="6743700" y="4902200"/>
            <a:ext cx="3733800" cy="29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5B"/>
              </a:buClr>
              <a:buSzPts val="1800"/>
              <a:buFont typeface="Poppins"/>
              <a:buNone/>
            </a:pPr>
            <a:r>
              <a:rPr lang="en-US" sz="1400" b="1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SCAN TO VIEW PRIOR MEETING MINUTES</a:t>
            </a:r>
            <a:endParaRPr sz="1400" b="1" i="0" u="none" strike="noStrike" cap="none">
              <a:solidFill>
                <a:srgbClr val="3543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4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845" y="778712"/>
            <a:ext cx="4105155" cy="5300576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294" name="Google Shape;294;p68"/>
          <p:cNvSpPr txBox="1"/>
          <p:nvPr/>
        </p:nvSpPr>
        <p:spPr>
          <a:xfrm>
            <a:off x="2198600" y="2920698"/>
            <a:ext cx="7794800" cy="1016602"/>
          </a:xfrm>
          <a:prstGeom prst="rect">
            <a:avLst/>
          </a:prstGeom>
          <a:solidFill>
            <a:srgbClr val="35434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OPEN Q&amp;A – MEMBER DISCUSSION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00" name="Google Shape;300;p69"/>
          <p:cNvSpPr txBox="1"/>
          <p:nvPr/>
        </p:nvSpPr>
        <p:spPr>
          <a:xfrm>
            <a:off x="149065" y="136525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lang="en-US" sz="14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MEMBER DISCUSSION || </a:t>
            </a:r>
            <a:r>
              <a:rPr lang="en-US" sz="1400" b="1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Q&amp;A</a:t>
            </a:r>
            <a:endParaRPr sz="1400" b="1" i="0" u="none" strike="noStrike" cap="none">
              <a:solidFill>
                <a:srgbClr val="FA5E3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1" name="Google Shape;301;p69"/>
          <p:cNvSpPr txBox="1">
            <a:spLocks noGrp="1"/>
          </p:cNvSpPr>
          <p:nvPr>
            <p:ph type="body" idx="1"/>
          </p:nvPr>
        </p:nvSpPr>
        <p:spPr>
          <a:xfrm>
            <a:off x="515429" y="2341011"/>
            <a:ext cx="11161142" cy="217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spAutoFit/>
          </a:bodyPr>
          <a:lstStyle/>
          <a:p>
            <a:pPr marL="457200" lvl="0" indent="-355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3200" b="0">
                <a:solidFill>
                  <a:srgbClr val="35434F"/>
                </a:solidFill>
              </a:rPr>
              <a:t>• Questions, concerns, and new ideas welcome</a:t>
            </a:r>
            <a:endParaRPr/>
          </a:p>
          <a:p>
            <a:pPr marL="457200" lvl="0" indent="-355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3200" b="0">
                <a:solidFill>
                  <a:srgbClr val="35434F"/>
                </a:solidFill>
              </a:rPr>
              <a:t>• Call for volunteers and event support</a:t>
            </a:r>
            <a:endParaRPr/>
          </a:p>
          <a:p>
            <a:pPr marL="457200" lvl="0" indent="-355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3200" b="0">
                <a:solidFill>
                  <a:srgbClr val="35434F"/>
                </a:solidFill>
              </a:rPr>
              <a:t>• Open floor for member input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07" name="Google Shape;307;p84"/>
          <p:cNvSpPr txBox="1"/>
          <p:nvPr/>
        </p:nvSpPr>
        <p:spPr>
          <a:xfrm>
            <a:off x="2324156" y="2920699"/>
            <a:ext cx="7543689" cy="1016602"/>
          </a:xfrm>
          <a:prstGeom prst="rect">
            <a:avLst/>
          </a:prstGeom>
          <a:solidFill>
            <a:srgbClr val="35434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NEW BUSINESS</a:t>
            </a:r>
            <a:endParaRPr sz="2800" b="1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4766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13" name="Google Shape;313;p85"/>
          <p:cNvSpPr txBox="1"/>
          <p:nvPr/>
        </p:nvSpPr>
        <p:spPr>
          <a:xfrm>
            <a:off x="2209800" y="2920698"/>
            <a:ext cx="7543689" cy="1016602"/>
          </a:xfrm>
          <a:prstGeom prst="rect">
            <a:avLst/>
          </a:prstGeom>
          <a:solidFill>
            <a:srgbClr val="FA5E3E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MOTION TO ADJOURN</a:t>
            </a:r>
            <a:endParaRPr sz="2800" b="1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05" name="Google Shape;105;p4"/>
          <p:cNvSpPr txBox="1"/>
          <p:nvPr/>
        </p:nvSpPr>
        <p:spPr>
          <a:xfrm>
            <a:off x="2324156" y="2920699"/>
            <a:ext cx="7543689" cy="1016602"/>
          </a:xfrm>
          <a:prstGeom prst="rect">
            <a:avLst/>
          </a:prstGeom>
          <a:solidFill>
            <a:srgbClr val="35434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LEADERSHIP DISCUSSION &amp; MOTION</a:t>
            </a:r>
            <a:endParaRPr sz="2800" b="0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12" name="Google Shape;112;p6"/>
          <p:cNvSpPr txBox="1"/>
          <p:nvPr/>
        </p:nvSpPr>
        <p:spPr>
          <a:xfrm>
            <a:off x="546017" y="1266868"/>
            <a:ext cx="11099967" cy="46935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PRESIDENT VACANCY:</a:t>
            </a:r>
            <a:r>
              <a:rPr lang="en-US" sz="24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As a result of a vacancy in the President's role, the elected leadership board voted to appoint </a:t>
            </a:r>
            <a:r>
              <a:rPr lang="en-US" sz="2000" b="1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MIKE CARVALHO </a:t>
            </a:r>
            <a:r>
              <a:rPr lang="en-US" sz="20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as President and </a:t>
            </a:r>
            <a:r>
              <a:rPr lang="en-US" sz="2000" b="1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KIM POWELL </a:t>
            </a:r>
            <a:r>
              <a:rPr lang="en-US" sz="20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as Vice President.</a:t>
            </a:r>
            <a:endParaRPr/>
          </a:p>
          <a:p>
            <a:pPr marL="742950" marR="0" lvl="1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MOTION / DISCUSSION: </a:t>
            </a:r>
            <a:r>
              <a:rPr lang="en-US" sz="20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We ask now that this chapter either concur by motion with the action of the board or discuss alternatives.</a:t>
            </a:r>
            <a:endParaRPr/>
          </a:p>
          <a:p>
            <a:pPr marL="742950" marR="0" lvl="1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AT LARGE: </a:t>
            </a:r>
            <a:r>
              <a:rPr lang="en-US" sz="20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We now have a vacant at large position and will continue looking for candidates.  Might we have anyone here this evening that would like to run?</a:t>
            </a:r>
            <a:endParaRPr/>
          </a:p>
        </p:txBody>
      </p:sp>
      <p:sp>
        <p:nvSpPr>
          <p:cNvPr id="113" name="Google Shape;113;p6"/>
          <p:cNvSpPr txBox="1"/>
          <p:nvPr/>
        </p:nvSpPr>
        <p:spPr>
          <a:xfrm>
            <a:off x="136624" y="136525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A5B"/>
              </a:buClr>
              <a:buSzPts val="1800"/>
              <a:buFont typeface="Poppins"/>
              <a:buNone/>
            </a:pPr>
            <a:r>
              <a:rPr lang="en-US" sz="1400" b="1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LEADERSHIP DISCUSSION &amp; MOTION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2324156" y="2920699"/>
            <a:ext cx="7543689" cy="1016602"/>
          </a:xfrm>
          <a:prstGeom prst="rect">
            <a:avLst/>
          </a:prstGeom>
          <a:solidFill>
            <a:srgbClr val="35434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TREASURER’S REPORT</a:t>
            </a:r>
            <a:endParaRPr sz="2800" b="0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155286" y="134803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TREASURER’S REPORT || </a:t>
            </a:r>
            <a:r>
              <a:rPr lang="en-US" sz="1400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MEMBERSHIP</a:t>
            </a:r>
            <a:endParaRPr sz="1400">
              <a:solidFill>
                <a:srgbClr val="FA5E3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27" name="Google Shape;127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4271" y="1105451"/>
            <a:ext cx="9003459" cy="464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33" name="Google Shape;133;p50"/>
          <p:cNvSpPr txBox="1"/>
          <p:nvPr/>
        </p:nvSpPr>
        <p:spPr>
          <a:xfrm>
            <a:off x="149065" y="136525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lang="en-US" sz="1400" b="0" i="0" u="none" strike="noStrike" cap="none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TREASURER’S REPORT || </a:t>
            </a:r>
            <a:r>
              <a:rPr lang="en-US" sz="1400" b="1" i="0" u="none" strike="noStrike" cap="none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BALANCE</a:t>
            </a:r>
            <a:endParaRPr sz="1400" b="1" i="0" u="none" strike="noStrike" cap="none">
              <a:solidFill>
                <a:srgbClr val="FA5E3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34" name="Google Shape;134;p50"/>
          <p:cNvGraphicFramePr/>
          <p:nvPr/>
        </p:nvGraphicFramePr>
        <p:xfrm>
          <a:off x="4128451" y="2055540"/>
          <a:ext cx="4626750" cy="2560350"/>
        </p:xfrm>
        <a:graphic>
          <a:graphicData uri="http://schemas.openxmlformats.org/drawingml/2006/table">
            <a:tbl>
              <a:tblPr>
                <a:noFill/>
                <a:tableStyleId>{E025C902-FD0E-4C33-A819-49F1D137FB69}</a:tableStyleId>
              </a:tblPr>
              <a:tblGrid>
                <a:gridCol w="231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3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Banking Balance</a:t>
                      </a:r>
                      <a:endParaRPr/>
                    </a:p>
                  </a:txBody>
                  <a:tcPr marL="16650" marR="166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2025</a:t>
                      </a:r>
                      <a:endParaRPr/>
                    </a:p>
                  </a:txBody>
                  <a:tcPr marL="16650" marR="166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______</a:t>
                      </a:r>
                      <a:r>
                        <a:rPr lang="en-US" sz="2400" b="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Balance</a:t>
                      </a:r>
                      <a:endParaRPr/>
                    </a:p>
                  </a:txBody>
                  <a:tcPr marL="16650" marR="166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$25,078.6</a:t>
                      </a:r>
                      <a:r>
                        <a:rPr lang="en-US" sz="2400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/>
                    </a:p>
                  </a:txBody>
                  <a:tcPr marL="16650" marR="166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______</a:t>
                      </a:r>
                      <a:endParaRPr sz="24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Balance</a:t>
                      </a:r>
                      <a:endParaRPr/>
                    </a:p>
                  </a:txBody>
                  <a:tcPr marL="16650" marR="166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$31,035.62</a:t>
                      </a:r>
                      <a:endParaRPr sz="2400" u="none" strike="noStrike" cap="none">
                        <a:solidFill>
                          <a:srgbClr val="35434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6650" marR="166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9"/>
          <p:cNvSpPr txBox="1">
            <a:spLocks noGrp="1"/>
          </p:cNvSpPr>
          <p:nvPr>
            <p:ph type="title"/>
          </p:nvPr>
        </p:nvSpPr>
        <p:spPr>
          <a:xfrm>
            <a:off x="155286" y="134803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lang="en-US" sz="1400" b="0">
                <a:solidFill>
                  <a:srgbClr val="35434F"/>
                </a:solidFill>
                <a:latin typeface="Poppins"/>
                <a:ea typeface="Poppins"/>
                <a:cs typeface="Poppins"/>
                <a:sym typeface="Poppins"/>
              </a:rPr>
              <a:t>TREASURER’S REPORT || </a:t>
            </a:r>
            <a:r>
              <a:rPr lang="en-US" sz="1400">
                <a:solidFill>
                  <a:srgbClr val="FA5E3E"/>
                </a:solidFill>
                <a:latin typeface="Poppins"/>
                <a:ea typeface="Poppins"/>
                <a:cs typeface="Poppins"/>
                <a:sym typeface="Poppins"/>
              </a:rPr>
              <a:t>INCOME</a:t>
            </a:r>
            <a:endParaRPr sz="1400">
              <a:solidFill>
                <a:srgbClr val="FA5E3E"/>
              </a:solidFill>
            </a:endParaRPr>
          </a:p>
        </p:txBody>
      </p:sp>
      <p:sp>
        <p:nvSpPr>
          <p:cNvPr id="140" name="Google Shape;14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aphicFrame>
        <p:nvGraphicFramePr>
          <p:cNvPr id="141" name="Google Shape;141;p39"/>
          <p:cNvGraphicFramePr/>
          <p:nvPr/>
        </p:nvGraphicFramePr>
        <p:xfrm>
          <a:off x="1594277" y="777550"/>
          <a:ext cx="8854125" cy="5486400"/>
        </p:xfrm>
        <a:graphic>
          <a:graphicData uri="http://schemas.openxmlformats.org/drawingml/2006/table">
            <a:tbl>
              <a:tblPr>
                <a:noFill/>
                <a:tableStyleId>{2C9B97E4-EE0A-4E45-9AB5-BCDED1318F39}</a:tableStyleId>
              </a:tblPr>
              <a:tblGrid>
                <a:gridCol w="177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Income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2025 Actual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2025 Approved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2024 Actual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2023 Actual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Chapter Rebates and Direct Transfer Rebates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$1,203.00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$14,000.00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$9,917.66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$14,753.89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Donations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$2,930.76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$2,500.00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$845.00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$275.00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 dirty="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Events and Raffles Income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$8,011.35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$8,000.00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$1,638.95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$9,591.22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Existing Funds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$0.00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$26,675.00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$0.00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$0.00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INCOME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4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$12,145.11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$51,175.00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$12,401.61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3543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$24,620.11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1444</Words>
  <Application>Microsoft Macintosh PowerPoint</Application>
  <PresentationFormat>Widescreen</PresentationFormat>
  <Paragraphs>371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Poppins Medium</vt:lpstr>
      <vt:lpstr>Roboto Light</vt:lpstr>
      <vt:lpstr>Poppins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TREASURER’S REPORT || MEMBERSHIP</vt:lpstr>
      <vt:lpstr>PowerPoint Presentation</vt:lpstr>
      <vt:lpstr>TREASURER’S REPORT || INCOME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</dc:creator>
  <cp:lastModifiedBy>Dan Brown</cp:lastModifiedBy>
  <cp:revision>3</cp:revision>
  <dcterms:created xsi:type="dcterms:W3CDTF">2024-05-08T21:12:06Z</dcterms:created>
  <dcterms:modified xsi:type="dcterms:W3CDTF">2025-05-14T21:31:42Z</dcterms:modified>
</cp:coreProperties>
</file>